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notesMasterIdLst>
    <p:notesMasterId r:id="rId19"/>
  </p:notesMasterIdLst>
  <p:sldIdLst>
    <p:sldId id="4397" r:id="rId3"/>
    <p:sldId id="265" r:id="rId4"/>
    <p:sldId id="4405" r:id="rId5"/>
    <p:sldId id="4406" r:id="rId6"/>
    <p:sldId id="4407" r:id="rId7"/>
    <p:sldId id="4418" r:id="rId8"/>
    <p:sldId id="4408" r:id="rId9"/>
    <p:sldId id="4409" r:id="rId10"/>
    <p:sldId id="4410" r:id="rId11"/>
    <p:sldId id="4411" r:id="rId12"/>
    <p:sldId id="4412" r:id="rId13"/>
    <p:sldId id="4413" r:id="rId14"/>
    <p:sldId id="4414" r:id="rId15"/>
    <p:sldId id="4402" r:id="rId16"/>
    <p:sldId id="4415" r:id="rId17"/>
    <p:sldId id="4416" r:id="rId1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95806" autoAdjust="0"/>
  </p:normalViewPr>
  <p:slideViewPr>
    <p:cSldViewPr snapToGrid="0">
      <p:cViewPr varScale="1">
        <p:scale>
          <a:sx n="92" d="100"/>
          <a:sy n="92" d="100"/>
        </p:scale>
        <p:origin x="10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8674703-4922-4BAA-8A34-71620DDBD26B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FF23454-1A57-4014-8E5C-C41B525F2F4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844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35928E1-237E-8D8B-2D69-A3F9F7EED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185;p1:notes">
            <a:extLst>
              <a:ext uri="{FF2B5EF4-FFF2-40B4-BE49-F238E27FC236}">
                <a16:creationId xmlns:a16="http://schemas.microsoft.com/office/drawing/2014/main" id="{A9EBE6E3-F609-C903-D051-3E23AE2008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he-IL" altLang="he-IL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Google Shape;186;p1:notes">
            <a:extLst>
              <a:ext uri="{FF2B5EF4-FFF2-40B4-BE49-F238E27FC236}">
                <a16:creationId xmlns:a16="http://schemas.microsoft.com/office/drawing/2014/main" id="{81F35CD9-ECC6-E47F-EB7B-91731A663AC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9224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74084-F99E-468D-90BE-28947CE8EEF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308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35928E1-237E-8D8B-2D69-A3F9F7EED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Google Shape;185;p1:notes">
            <a:extLst>
              <a:ext uri="{FF2B5EF4-FFF2-40B4-BE49-F238E27FC236}">
                <a16:creationId xmlns:a16="http://schemas.microsoft.com/office/drawing/2014/main" id="{A9EBE6E3-F609-C903-D051-3E23AE2008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he-IL" altLang="he-IL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7" name="Google Shape;186;p1:notes">
            <a:extLst>
              <a:ext uri="{FF2B5EF4-FFF2-40B4-BE49-F238E27FC236}">
                <a16:creationId xmlns:a16="http://schemas.microsoft.com/office/drawing/2014/main" id="{81F35CD9-ECC6-E47F-EB7B-91731A663AC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4843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FA92-D9CA-4ADD-B883-92065C9FF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13913-B32B-42A6-B071-6370EDC48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B7E78-B1C5-450C-BE66-4DDE62F8C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E7966-7983-44AA-A652-B9F51AC8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296AF-2D07-4080-B6EA-2C4EF2FB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821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7F75-B126-4ADF-9ECC-66629B66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3D706-64A9-465D-B4C5-37E022B27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B8F70-C252-4246-83EC-7EC165DF4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EA8D3-3086-44EA-B786-CB468F79C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16858-4BC9-454E-BA22-D15170013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675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4E55B6-08DC-47FE-AD6E-FCE2518EE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53CAF-E61B-400F-AB0B-729E407B3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7C752-192C-4056-9171-708EB248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DEF6D-7894-446D-87A0-723B5147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C193-8022-4A55-B076-946F5E9F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0137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;p2">
            <a:extLst>
              <a:ext uri="{FF2B5EF4-FFF2-40B4-BE49-F238E27FC236}">
                <a16:creationId xmlns:a16="http://schemas.microsoft.com/office/drawing/2014/main" id="{7F4F7CF9-FE0E-5158-D1DB-3E816316D80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Google Shape;16;p2">
            <a:extLst>
              <a:ext uri="{FF2B5EF4-FFF2-40B4-BE49-F238E27FC236}">
                <a16:creationId xmlns:a16="http://schemas.microsoft.com/office/drawing/2014/main" id="{3E5D41D6-A4AF-4A8B-91A0-5015B587632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1927417" y="6468534"/>
            <a:ext cx="0" cy="182033"/>
          </a:xfrm>
          <a:prstGeom prst="straightConnector1">
            <a:avLst/>
          </a:prstGeom>
          <a:noFill/>
          <a:ln w="9525">
            <a:solidFill>
              <a:srgbClr val="00B0F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oogle Shape;17;p2">
            <a:extLst>
              <a:ext uri="{FF2B5EF4-FFF2-40B4-BE49-F238E27FC236}">
                <a16:creationId xmlns:a16="http://schemas.microsoft.com/office/drawing/2014/main" id="{AF7AFF5C-4A7B-340F-6BA7-F6F291BF79E0}"/>
              </a:ext>
            </a:extLst>
          </p:cNvPr>
          <p:cNvGrpSpPr>
            <a:grpSpLocks/>
          </p:cNvGrpSpPr>
          <p:nvPr/>
        </p:nvGrpSpPr>
        <p:grpSpPr bwMode="auto">
          <a:xfrm>
            <a:off x="8936568" y="277285"/>
            <a:ext cx="3255433" cy="605367"/>
            <a:chOff x="6701970" y="207240"/>
            <a:chExt cx="2442030" cy="453958"/>
          </a:xfrm>
        </p:grpSpPr>
        <p:grpSp>
          <p:nvGrpSpPr>
            <p:cNvPr id="5" name="Google Shape;18;p2">
              <a:extLst>
                <a:ext uri="{FF2B5EF4-FFF2-40B4-BE49-F238E27FC236}">
                  <a16:creationId xmlns:a16="http://schemas.microsoft.com/office/drawing/2014/main" id="{C0C598FD-535B-C6D7-61B2-25A0EAABE8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1970" y="302273"/>
              <a:ext cx="1473999" cy="339875"/>
              <a:chOff x="7571168" y="460337"/>
              <a:chExt cx="2843407" cy="698575"/>
            </a:xfrm>
          </p:grpSpPr>
          <p:pic>
            <p:nvPicPr>
              <p:cNvPr id="7" name="Google Shape;19;p2">
                <a:extLst>
                  <a:ext uri="{FF2B5EF4-FFF2-40B4-BE49-F238E27FC236}">
                    <a16:creationId xmlns:a16="http://schemas.microsoft.com/office/drawing/2014/main" id="{2A4AFC7B-C07D-3EE7-4B5F-FF80ECA014C8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1168" y="460337"/>
                <a:ext cx="2625576" cy="6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Google Shape;20;p2">
                <a:extLst>
                  <a:ext uri="{FF2B5EF4-FFF2-40B4-BE49-F238E27FC236}">
                    <a16:creationId xmlns:a16="http://schemas.microsoft.com/office/drawing/2014/main" id="{5862A3C9-F672-4488-7B0D-1B54370D3A7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>
                <a:off x="10414575" y="460337"/>
                <a:ext cx="0" cy="698575"/>
              </a:xfrm>
              <a:prstGeom prst="straightConnector1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6" name="Google Shape;21;p2">
              <a:extLst>
                <a:ext uri="{FF2B5EF4-FFF2-40B4-BE49-F238E27FC236}">
                  <a16:creationId xmlns:a16="http://schemas.microsoft.com/office/drawing/2014/main" id="{9457B1D6-38A4-121C-BA97-7C57FBD8799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286" y="207240"/>
              <a:ext cx="903714" cy="453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Google Shape;12;p2">
            <a:extLst>
              <a:ext uri="{FF2B5EF4-FFF2-40B4-BE49-F238E27FC236}">
                <a16:creationId xmlns:a16="http://schemas.microsoft.com/office/drawing/2014/main" id="{0AC0447B-F0B6-C3F9-314B-71735E290A85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10" name="Google Shape;13;p2">
            <a:extLst>
              <a:ext uri="{FF2B5EF4-FFF2-40B4-BE49-F238E27FC236}">
                <a16:creationId xmlns:a16="http://schemas.microsoft.com/office/drawing/2014/main" id="{E17F2DBD-3CD8-0997-462C-8B0B96F994DA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11" name="Google Shape;14;p2">
            <a:extLst>
              <a:ext uri="{FF2B5EF4-FFF2-40B4-BE49-F238E27FC236}">
                <a16:creationId xmlns:a16="http://schemas.microsoft.com/office/drawing/2014/main" id="{4C70912C-558D-C3EF-2CEC-448A2F230991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1866A-18E0-49DF-AAA4-0A86C7CE7F98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198512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tIns="91425" bIns="91425" anchor="t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tIns="91425" bIns="91425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1219170" lvl="1" indent="-4233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" name="Google Shape;25;p3">
            <a:extLst>
              <a:ext uri="{FF2B5EF4-FFF2-40B4-BE49-F238E27FC236}">
                <a16:creationId xmlns:a16="http://schemas.microsoft.com/office/drawing/2014/main" id="{EE80E088-62A5-1909-5781-8053C107581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>
          <a:xfrm>
            <a:off x="11296651" y="6216651"/>
            <a:ext cx="732367" cy="524933"/>
          </a:xfrm>
        </p:spPr>
        <p:txBody>
          <a:bodyPr tIns="91425" bIns="91425"/>
          <a:lstStyle>
            <a:lvl1pPr algn="r">
              <a:buSzPts val="900"/>
              <a:defRPr/>
            </a:lvl1pPr>
          </a:lstStyle>
          <a:p>
            <a:pPr>
              <a:defRPr/>
            </a:pPr>
            <a:fld id="{89468ED1-71A4-42C1-A880-A513C20990A5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052153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FAC49F4A-528F-66D8-5446-6750206A1A7D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F6E34E93-376B-72E4-39AD-29A1D185FE7B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4" name="Google Shape;10;p1">
            <a:extLst>
              <a:ext uri="{FF2B5EF4-FFF2-40B4-BE49-F238E27FC236}">
                <a16:creationId xmlns:a16="http://schemas.microsoft.com/office/drawing/2014/main" id="{36188DDE-526A-D173-DCB7-708E199ECE9B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3CFD5-3350-4154-82BD-BCB6F156135C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365602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43353FE9-DDAF-341F-6DB7-D5B6E3E8EAA4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D243C261-02DD-793C-1CDF-206C4B44A0A0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4" name="Google Shape;10;p1">
            <a:extLst>
              <a:ext uri="{FF2B5EF4-FFF2-40B4-BE49-F238E27FC236}">
                <a16:creationId xmlns:a16="http://schemas.microsoft.com/office/drawing/2014/main" id="{75EB2481-D7D3-D6EE-EFA3-A16039E4678C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AF0A9-AED2-4BEA-B01A-542DFDF2529A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15600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CE0A5418-2BA7-29EF-70DE-C84558E70056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DEBA57A6-3CBC-D1F3-3E27-A4553D44809F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4" name="Google Shape;10;p1">
            <a:extLst>
              <a:ext uri="{FF2B5EF4-FFF2-40B4-BE49-F238E27FC236}">
                <a16:creationId xmlns:a16="http://schemas.microsoft.com/office/drawing/2014/main" id="{47BBC174-794C-FA75-B0AE-BBFF3F63273D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22B1F-35A3-4053-982A-2D8CF213FB42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31396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A164154C-AE4B-383E-D539-3CE87650FE93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2E48C2B2-4C72-9578-2AB8-3C06FFCCAEF3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4" name="Google Shape;10;p1">
            <a:extLst>
              <a:ext uri="{FF2B5EF4-FFF2-40B4-BE49-F238E27FC236}">
                <a16:creationId xmlns:a16="http://schemas.microsoft.com/office/drawing/2014/main" id="{05F7F63A-03DF-5376-5B49-2743B6DC2BD6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479BC-375D-4CC4-9126-FFE468A0499A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09320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800" b="1"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800" b="1"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00F82049-2628-680F-FDEC-084BBB505211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8225F20E-54DE-95B0-B2D4-19BEE6557824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4" name="Google Shape;10;p1">
            <a:extLst>
              <a:ext uri="{FF2B5EF4-FFF2-40B4-BE49-F238E27FC236}">
                <a16:creationId xmlns:a16="http://schemas.microsoft.com/office/drawing/2014/main" id="{358E685F-5A4B-993F-DE94-9C121E0E6AF7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E7BAF-CE96-4A7C-916F-43D4F584B349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7644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09585" lvl="0" indent="-50798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924" lvl="4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509" lvl="5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9pPr>
          </a:lstStyle>
          <a:p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3CDA0799-1D6A-1077-8DF0-B6062A7509CB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88F85273-82F1-A7DD-3E16-B8980D931CE3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4" name="Google Shape;10;p1">
            <a:extLst>
              <a:ext uri="{FF2B5EF4-FFF2-40B4-BE49-F238E27FC236}">
                <a16:creationId xmlns:a16="http://schemas.microsoft.com/office/drawing/2014/main" id="{182C1423-DA1B-B95B-FEF0-19C0CB359861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E20AE-E26C-4CBD-B2E5-F2004B249F3B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66811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B288-F2D8-46E2-BD7F-4416CC05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F94A8-77EB-4224-B55C-9AEE44B57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00AA4-0CBC-437D-84EA-E5D3FF9B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2F1BF-E7DF-45E6-8559-78195CE9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F9EAC-6C02-4E76-9705-82AFAE9D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4990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400"/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5pPr>
            <a:lvl6pPr marL="3657509" lvl="5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6pPr>
            <a:lvl7pPr marL="4267093" lvl="6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7pPr>
            <a:lvl8pPr marL="4876678" lvl="7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8pPr>
            <a:lvl9pPr marL="5486263" lvl="8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1000"/>
            </a:lvl9pPr>
          </a:lstStyle>
          <a:p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92220173-56B0-0B7B-6FE2-CCEB320AD60F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380A777E-BAE0-AB5A-890E-E0302366F36E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4" name="Google Shape;10;p1">
            <a:extLst>
              <a:ext uri="{FF2B5EF4-FFF2-40B4-BE49-F238E27FC236}">
                <a16:creationId xmlns:a16="http://schemas.microsoft.com/office/drawing/2014/main" id="{87A33A03-6896-3B14-9DB2-7AAC6BD8F451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F4A78-96E3-4C67-8CF2-D20B89FB6224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18111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873EE8C4-1FE9-F8F1-C922-8B02D0FAFB72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C6801D35-9686-4214-5100-50B32B4EC98C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4" name="Google Shape;10;p1">
            <a:extLst>
              <a:ext uri="{FF2B5EF4-FFF2-40B4-BE49-F238E27FC236}">
                <a16:creationId xmlns:a16="http://schemas.microsoft.com/office/drawing/2014/main" id="{B9CD5245-01DA-2E90-82F7-F7D62DBB345D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F73D4-5932-4445-96CB-D49332E472C1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497800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5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12F1B648-7723-A76D-1FDD-6FE2A1C50C29}"/>
              </a:ext>
            </a:extLst>
          </p:cNvPr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957F7D1E-5D49-485C-32AD-0D2E33A2ABE7}"/>
              </a:ext>
            </a:extLst>
          </p:cNvPr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4" name="Google Shape;10;p1">
            <a:extLst>
              <a:ext uri="{FF2B5EF4-FFF2-40B4-BE49-F238E27FC236}">
                <a16:creationId xmlns:a16="http://schemas.microsoft.com/office/drawing/2014/main" id="{11537EEB-DCF2-FC0F-0571-2A1577C9D0C6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F8913-A290-4EA2-AF01-E8231DD7E736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54573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4DAF-D27B-4FA5-B0B3-49403893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392B7-CC93-4EC6-8452-D8204DB72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22412-268A-48D6-9E44-A4568AF6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B5332-5C64-4B5E-B1DD-A1B9F883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59636-97ED-4B2A-91F6-CE50FBEE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055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6358-C703-4E37-A957-B4498C06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D117-154F-4E3A-96F8-B0028A883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27287-EC48-482E-A9C5-A323E6F64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8818C-6BF2-42CF-A479-B1541144C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5C18E-EB7B-49BE-9CEA-2FE39853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A2708-C742-4C51-B639-2FCDDA38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0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E49B5-881A-4CB5-B401-B172F89B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F96B-0BF5-4D99-8D6F-E92CED12B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FE153-B9D4-4C4E-942D-36B0BF6AD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5D419-B9AF-40E1-BF2D-BC7D86BC9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6321A-756E-4D7E-BE9C-54C6D7BC1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B7A84-0E79-4179-A6B4-97A14356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DA9E8-82ED-450A-9188-A94C1B9A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2E3D0-9C59-4975-BD3D-92D9596B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392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A173-F0EC-4445-B778-38D76543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6BFE0-5C15-4BAA-9731-61E141912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0E7DA-E6F7-4FDE-8449-8A4807013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3262D-4930-4669-B788-55FCC274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635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75E56F-8B6C-44BF-BE60-3681894B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8C543-6E9B-4E6B-AC72-11D93ADF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B16FF-83D6-4FF1-B8B1-264FCDF6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2330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ECBC-8218-45B3-94D3-FC5F8807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6640E-505A-49F7-9A44-C8A45733A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44EEA-BD19-45F2-AC0A-D8FC89062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139E2-DBB0-44A7-827A-0D2EBDB4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56E33-54C6-4BBE-B783-6A2C18AE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E2909-2493-4324-9357-69D683D9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677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510A-2C3C-4AAA-8B08-C5585C48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920C17-41A8-4E29-A99F-E7BBF5E4D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20E92-334F-4008-B2A5-FD9C67C00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62FA1-5FB2-4BC4-AF92-7A6E7D06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3FFA2-D2C2-4C05-8F3C-A0575204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28D60-E7F7-4548-928C-A13FF8B5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054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6B44C-6DFB-44F5-8089-E9A98855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6C89D-CC19-4B13-805F-E93A953CE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3F5E8-2B33-4E28-BC9C-9ED02935D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1227C-E535-4F6A-9BE6-ED079F449059}" type="datetimeFigureOut">
              <a:rPr lang="he-IL" smtClean="0"/>
              <a:t>כ'/כסלו/תשפ"ו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2801E-158D-477C-9D57-C8BC0D873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24A93-2BAD-43FC-B2BB-221BB17AA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BBA9D-5072-49F4-8190-BB994E1988F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906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BC332C8E-2BC3-E83E-C382-B5FA7CC2B1A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he-IL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06203C81-99A8-FDB3-BDB6-679E3237A8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EE92046B-4C54-7E25-6EA7-6D05B87B0D6E}"/>
              </a:ext>
            </a:extLst>
          </p:cNvPr>
          <p:cNvSpPr txBox="1">
            <a:spLocks noGrp="1" noChangeArrowheads="1"/>
          </p:cNvSpPr>
          <p:nvPr>
            <p:ph type="dt" idx="10"/>
          </p:nvPr>
        </p:nvSpPr>
        <p:spPr bwMode="auto">
          <a:xfrm>
            <a:off x="8382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</a:defRPr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1029" name="Google Shape;9;p1">
            <a:extLst>
              <a:ext uri="{FF2B5EF4-FFF2-40B4-BE49-F238E27FC236}">
                <a16:creationId xmlns:a16="http://schemas.microsoft.com/office/drawing/2014/main" id="{0D44B325-37E7-B78B-5E8D-F08418BFCFC9}"/>
              </a:ext>
            </a:extLst>
          </p:cNvPr>
          <p:cNvSpPr txBox="1">
            <a:spLocks noGrp="1" noChangeArrowheads="1"/>
          </p:cNvSpPr>
          <p:nvPr>
            <p:ph type="ftr" idx="11"/>
          </p:nvPr>
        </p:nvSpPr>
        <p:spPr bwMode="auto">
          <a:xfrm>
            <a:off x="4038600" y="6356351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</a:defRPr>
            </a:lvl1pPr>
          </a:lstStyle>
          <a:p>
            <a:pPr>
              <a:defRPr/>
            </a:pPr>
            <a:endParaRPr lang="he-IL" altLang="he-IL"/>
          </a:p>
        </p:txBody>
      </p:sp>
      <p:sp>
        <p:nvSpPr>
          <p:cNvPr id="1030" name="Google Shape;10;p1">
            <a:extLst>
              <a:ext uri="{FF2B5EF4-FFF2-40B4-BE49-F238E27FC236}">
                <a16:creationId xmlns:a16="http://schemas.microsoft.com/office/drawing/2014/main" id="{6F4A6398-2259-2BA3-19C6-CEA3E7BAC64A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86106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</a:defRPr>
            </a:lvl1pPr>
          </a:lstStyle>
          <a:p>
            <a:pPr>
              <a:defRPr/>
            </a:pPr>
            <a:fld id="{E612CEA9-256C-401B-A156-D842B5DBF031}" type="slidenum">
              <a:rPr lang="en-GB" altLang="he-IL"/>
              <a:pPr>
                <a:defRPr/>
              </a:pPr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8702100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67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67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67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67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67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67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67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67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67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67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17" Type="http://schemas.microsoft.com/office/2007/relationships/hdphoto" Target="../media/hdphoto6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microsoft.com/office/2007/relationships/hdphoto" Target="../media/hdphoto4.wdp"/><Relationship Id="rId19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12" Type="http://schemas.microsoft.com/office/2007/relationships/hdphoto" Target="../media/hdphoto8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jpe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43DD6-BE9B-B54E-A31F-5BC799D0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Google Shape;188;p31">
            <a:extLst>
              <a:ext uri="{FF2B5EF4-FFF2-40B4-BE49-F238E27FC236}">
                <a16:creationId xmlns:a16="http://schemas.microsoft.com/office/drawing/2014/main" id="{B11568DA-E6D5-8FBB-21CE-DF36FC82B5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160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Google Shape;190;p31">
            <a:extLst>
              <a:ext uri="{FF2B5EF4-FFF2-40B4-BE49-F238E27FC236}">
                <a16:creationId xmlns:a16="http://schemas.microsoft.com/office/drawing/2014/main" id="{844036E2-1800-706C-5615-25E1FF9CD6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17" y="101600"/>
            <a:ext cx="2624667" cy="70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Google Shape;192;p31">
            <a:extLst>
              <a:ext uri="{FF2B5EF4-FFF2-40B4-BE49-F238E27FC236}">
                <a16:creationId xmlns:a16="http://schemas.microsoft.com/office/drawing/2014/main" id="{CCB03A5C-E030-D2A9-7412-3EDFB334C67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4" y="970300"/>
            <a:ext cx="1447800" cy="72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D0F3673D-B447-F42B-55B1-2084DDBBE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70" y="17587"/>
            <a:ext cx="868641" cy="86864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112FF8-2FC3-4D9A-9484-6C180260BA32}"/>
              </a:ext>
            </a:extLst>
          </p:cNvPr>
          <p:cNvSpPr txBox="1"/>
          <p:nvPr/>
        </p:nvSpPr>
        <p:spPr>
          <a:xfrm>
            <a:off x="5476390" y="2328547"/>
            <a:ext cx="6614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eaLnBrk="1" hangingPunct="1">
              <a:buClr>
                <a:srgbClr val="002060"/>
              </a:buClr>
              <a:buSzPts val="1400"/>
            </a:pPr>
            <a:r>
              <a:rPr lang="he-IL" altLang="he-IL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ahoma" panose="020B0604030504040204" pitchFamily="34" charset="0"/>
              </a:rPr>
              <a:t>מערכת לזיהוי אנומליות בשרשראות אספקה</a:t>
            </a:r>
          </a:p>
        </p:txBody>
      </p:sp>
    </p:spTree>
    <p:extLst>
      <p:ext uri="{BB962C8B-B14F-4D97-AF65-F5344CB8AC3E}">
        <p14:creationId xmlns:p14="http://schemas.microsoft.com/office/powerpoint/2010/main" val="1294772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90;p31">
            <a:extLst>
              <a:ext uri="{FF2B5EF4-FFF2-40B4-BE49-F238E27FC236}">
                <a16:creationId xmlns:a16="http://schemas.microsoft.com/office/drawing/2014/main" id="{672FAC25-7F10-4EE3-AF1D-184D861958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B09B96D1-3C18-4702-B5B6-5A8F87290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F41DE-88A7-4A23-86A3-6255CCDBC91C}"/>
              </a:ext>
            </a:extLst>
          </p:cNvPr>
          <p:cNvSpPr txBox="1"/>
          <p:nvPr/>
        </p:nvSpPr>
        <p:spPr>
          <a:xfrm>
            <a:off x="7012891" y="599167"/>
            <a:ext cx="4663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מסך מחירי תובלה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B629A-89C4-4B46-804A-5F0C97270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607" y="1555654"/>
            <a:ext cx="8131245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81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90;p31">
            <a:extLst>
              <a:ext uri="{FF2B5EF4-FFF2-40B4-BE49-F238E27FC236}">
                <a16:creationId xmlns:a16="http://schemas.microsoft.com/office/drawing/2014/main" id="{672FAC25-7F10-4EE3-AF1D-184D861958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B09B96D1-3C18-4702-B5B6-5A8F87290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F41DE-88A7-4A23-86A3-6255CCDBC91C}"/>
              </a:ext>
            </a:extLst>
          </p:cNvPr>
          <p:cNvSpPr txBox="1"/>
          <p:nvPr/>
        </p:nvSpPr>
        <p:spPr>
          <a:xfrm>
            <a:off x="7037829" y="571635"/>
            <a:ext cx="4663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מסך היצע וביקוש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1A9DE-A5C6-4284-B729-7F7139887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8" y="1130273"/>
            <a:ext cx="8116003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3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90;p31">
            <a:extLst>
              <a:ext uri="{FF2B5EF4-FFF2-40B4-BE49-F238E27FC236}">
                <a16:creationId xmlns:a16="http://schemas.microsoft.com/office/drawing/2014/main" id="{672FAC25-7F10-4EE3-AF1D-184D861958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B09B96D1-3C18-4702-B5B6-5A8F87290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F41DE-88A7-4A23-86A3-6255CCDBC91C}"/>
              </a:ext>
            </a:extLst>
          </p:cNvPr>
          <p:cNvSpPr txBox="1"/>
          <p:nvPr/>
        </p:nvSpPr>
        <p:spPr>
          <a:xfrm>
            <a:off x="7037829" y="571635"/>
            <a:ext cx="4663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מסך ניתוח ייצוא</a:t>
            </a:r>
          </a:p>
          <a:p>
            <a:pPr algn="r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עולמי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76FCF-2ECC-49D7-AF3B-C889F8748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01" y="1171799"/>
            <a:ext cx="8093141" cy="56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90;p31">
            <a:extLst>
              <a:ext uri="{FF2B5EF4-FFF2-40B4-BE49-F238E27FC236}">
                <a16:creationId xmlns:a16="http://schemas.microsoft.com/office/drawing/2014/main" id="{672FAC25-7F10-4EE3-AF1D-184D861958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B09B96D1-3C18-4702-B5B6-5A8F87290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F41DE-88A7-4A23-86A3-6255CCDBC91C}"/>
              </a:ext>
            </a:extLst>
          </p:cNvPr>
          <p:cNvSpPr txBox="1"/>
          <p:nvPr/>
        </p:nvSpPr>
        <p:spPr>
          <a:xfrm>
            <a:off x="7037829" y="571635"/>
            <a:ext cx="4663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מסך ניתוח יבוא</a:t>
            </a:r>
          </a:p>
          <a:p>
            <a:pPr algn="r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לישראל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6555B-449E-4EC4-BFB5-A4E9DD2AA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224" y="1227829"/>
            <a:ext cx="8085521" cy="54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8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5E44-BEC2-C0DE-1A65-BA3DE385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88073D65-A4D7-A87F-7AE5-7DB84F136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47" y="1353432"/>
            <a:ext cx="3448121" cy="4491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93A7E49-67DB-E6B0-C108-EA97FC0477A0}"/>
              </a:ext>
            </a:extLst>
          </p:cNvPr>
          <p:cNvSpPr txBox="1">
            <a:spLocks/>
          </p:cNvSpPr>
          <p:nvPr/>
        </p:nvSpPr>
        <p:spPr>
          <a:xfrm>
            <a:off x="2489927" y="841789"/>
            <a:ext cx="3626841" cy="537774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he-IL"/>
            </a:defPPr>
            <a:lvl1pPr algn="r" rtl="1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2000" b="1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lvl="2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lvl="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lvl="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he-IL" sz="1800" dirty="0">
                <a:sym typeface="Arial" panose="020B0604020202020204" pitchFamily="34" charset="0"/>
              </a:rPr>
              <a:t>דו"ח חודשי בהתאמה אישית (בעבודה</a:t>
            </a:r>
            <a:r>
              <a:rPr lang="he-IL" sz="1800" dirty="0"/>
              <a:t>)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C848AD-29DB-410F-AF94-6F8DC25677F5}"/>
              </a:ext>
            </a:extLst>
          </p:cNvPr>
          <p:cNvSpPr txBox="1">
            <a:spLocks/>
          </p:cNvSpPr>
          <p:nvPr/>
        </p:nvSpPr>
        <p:spPr>
          <a:xfrm>
            <a:off x="7360391" y="867919"/>
            <a:ext cx="3335572" cy="485513"/>
          </a:xfrm>
          <a:prstGeom prst="rect">
            <a:avLst/>
          </a:prstGeom>
        </p:spPr>
        <p:txBody>
          <a:bodyPr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he-IL" sz="20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צ'אטבוט </a:t>
            </a:r>
            <a:r>
              <a:rPr lang="en-US" sz="20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AI</a:t>
            </a:r>
            <a:r>
              <a:rPr lang="he-IL" sz="20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המחובר למקורות המידע</a:t>
            </a:r>
            <a:r>
              <a:rPr lang="he-IL" sz="2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5" name="Google Shape;190;p31">
            <a:extLst>
              <a:ext uri="{FF2B5EF4-FFF2-40B4-BE49-F238E27FC236}">
                <a16:creationId xmlns:a16="http://schemas.microsoft.com/office/drawing/2014/main" id="{3648C0F2-8D7C-4CFD-AF66-BF817F7B84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oogle Shape;192;p31">
            <a:extLst>
              <a:ext uri="{FF2B5EF4-FFF2-40B4-BE49-F238E27FC236}">
                <a16:creationId xmlns:a16="http://schemas.microsoft.com/office/drawing/2014/main" id="{B626006D-8847-4D23-AB29-2EF51755D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C5EB6C-E9F3-4F3E-9BBD-6FA6948BC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296" y="1268579"/>
            <a:ext cx="4237087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2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5E44-BEC2-C0DE-1A65-BA3DE385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93A7E49-67DB-E6B0-C108-EA97FC0477A0}"/>
              </a:ext>
            </a:extLst>
          </p:cNvPr>
          <p:cNvSpPr txBox="1">
            <a:spLocks/>
          </p:cNvSpPr>
          <p:nvPr/>
        </p:nvSpPr>
        <p:spPr>
          <a:xfrm>
            <a:off x="578840" y="1702086"/>
            <a:ext cx="10731559" cy="367525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מודעות מצבית משופרת: תמונה עדכנית ומבוססת נתונים על סיכונים בשרשראות אספקה גלובליות.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זיהוי מוקדם = היערכות מוקדמת: יכולת לזהות בעיות פוטנציאליות לפני שהן הופכות למשבר ולאפשר פעולות מנע.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תמיכה בקבלת החלטות: כלי עזר להערכת רמות מלאי נדרשות, גיוון מקורות, וניהול סיכונים פרואקטיבי. 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20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בסיס לדיון ותכנון: מספק שפה משותפת ונתונים אובייקטיביים לדיונים ותכנון</a:t>
            </a:r>
            <a:endParaRPr lang="he-IL" sz="1800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9E7995-9872-4465-B86C-C259D9956945}"/>
              </a:ext>
            </a:extLst>
          </p:cNvPr>
          <p:cNvSpPr txBox="1">
            <a:spLocks/>
          </p:cNvSpPr>
          <p:nvPr/>
        </p:nvSpPr>
        <p:spPr>
          <a:xfrm>
            <a:off x="5926975" y="552369"/>
            <a:ext cx="5927601" cy="88106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he-IL" sz="3600" b="1" kern="1200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לסיכום - תרומת המערכת</a:t>
            </a:r>
          </a:p>
        </p:txBody>
      </p:sp>
      <p:pic>
        <p:nvPicPr>
          <p:cNvPr id="15" name="Google Shape;190;p31">
            <a:extLst>
              <a:ext uri="{FF2B5EF4-FFF2-40B4-BE49-F238E27FC236}">
                <a16:creationId xmlns:a16="http://schemas.microsoft.com/office/drawing/2014/main" id="{3648C0F2-8D7C-4CFD-AF66-BF817F7B84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oogle Shape;192;p31">
            <a:extLst>
              <a:ext uri="{FF2B5EF4-FFF2-40B4-BE49-F238E27FC236}">
                <a16:creationId xmlns:a16="http://schemas.microsoft.com/office/drawing/2014/main" id="{B626006D-8847-4D23-AB29-2EF51755DA9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924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43DD6-BE9B-B54E-A31F-5BC799D0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Google Shape;188;p31">
            <a:extLst>
              <a:ext uri="{FF2B5EF4-FFF2-40B4-BE49-F238E27FC236}">
                <a16:creationId xmlns:a16="http://schemas.microsoft.com/office/drawing/2014/main" id="{B11568DA-E6D5-8FBB-21CE-DF36FC82B5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160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Google Shape;190;p31">
            <a:extLst>
              <a:ext uri="{FF2B5EF4-FFF2-40B4-BE49-F238E27FC236}">
                <a16:creationId xmlns:a16="http://schemas.microsoft.com/office/drawing/2014/main" id="{844036E2-1800-706C-5615-25E1FF9CD6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17" y="101600"/>
            <a:ext cx="2624667" cy="70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Google Shape;192;p31">
            <a:extLst>
              <a:ext uri="{FF2B5EF4-FFF2-40B4-BE49-F238E27FC236}">
                <a16:creationId xmlns:a16="http://schemas.microsoft.com/office/drawing/2014/main" id="{CCB03A5C-E030-D2A9-7412-3EDFB334C67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4" y="970300"/>
            <a:ext cx="1447800" cy="72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D0F3673D-B447-F42B-55B1-2084DDBBE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70" y="17587"/>
            <a:ext cx="868641" cy="86864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112FF8-2FC3-4D9A-9484-6C180260BA32}"/>
              </a:ext>
            </a:extLst>
          </p:cNvPr>
          <p:cNvSpPr txBox="1"/>
          <p:nvPr/>
        </p:nvSpPr>
        <p:spPr>
          <a:xfrm>
            <a:off x="3689154" y="3139085"/>
            <a:ext cx="66141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eaLnBrk="1" hangingPunct="1">
              <a:buClr>
                <a:srgbClr val="002060"/>
              </a:buClr>
              <a:buSzPts val="1400"/>
            </a:pPr>
            <a:r>
              <a:rPr lang="he-IL" altLang="he-IL" sz="60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ahoma" panose="020B0604030504040204" pitchFamily="34" charset="0"/>
              </a:rPr>
              <a:t>תודה</a:t>
            </a:r>
          </a:p>
        </p:txBody>
      </p:sp>
    </p:spTree>
    <p:extLst>
      <p:ext uri="{BB962C8B-B14F-4D97-AF65-F5344CB8AC3E}">
        <p14:creationId xmlns:p14="http://schemas.microsoft.com/office/powerpoint/2010/main" val="232782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86F8118-93D3-4721-BBB4-11CD52BC78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7894" y="4623305"/>
            <a:ext cx="3756212" cy="209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2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F7FDC8E0-9589-4C2C-B638-6156E8F6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073" y="4772541"/>
            <a:ext cx="2227799" cy="307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45DD0-AA1C-4105-959F-EA25661F59F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022" y="0"/>
            <a:ext cx="3940504" cy="2100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6374FF-6F78-4FB9-9CE1-6FBFDEB3CD7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45607">
            <a:off x="4613203" y="394551"/>
            <a:ext cx="2803471" cy="1564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5FA55E-0E95-48B4-BF4A-480BBC723B4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14186">
            <a:off x="6951072" y="752420"/>
            <a:ext cx="1799609" cy="1372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E3F62B-143A-46E3-8015-A203715215E3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50226" y="1944347"/>
            <a:ext cx="3940504" cy="2066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7BAF14-B15C-42CC-9853-C7F9A91C64EE}"/>
              </a:ext>
            </a:extLst>
          </p:cNvPr>
          <p:cNvGrpSpPr/>
          <p:nvPr/>
        </p:nvGrpSpPr>
        <p:grpSpPr>
          <a:xfrm>
            <a:off x="4402667" y="2256366"/>
            <a:ext cx="3064933" cy="2345267"/>
            <a:chOff x="4377267" y="1193800"/>
            <a:chExt cx="3064933" cy="2345267"/>
          </a:xfrm>
          <a:effectLst>
            <a:glow rad="1270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1339794-7869-4817-9E88-3D756D9DBD54}"/>
                </a:ext>
              </a:extLst>
            </p:cNvPr>
            <p:cNvSpPr/>
            <p:nvPr/>
          </p:nvSpPr>
          <p:spPr>
            <a:xfrm>
              <a:off x="4377267" y="1193800"/>
              <a:ext cx="3064933" cy="23452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25F8CA-D9C1-4365-9105-13ED91FCFCA1}"/>
                </a:ext>
              </a:extLst>
            </p:cNvPr>
            <p:cNvGrpSpPr/>
            <p:nvPr/>
          </p:nvGrpSpPr>
          <p:grpSpPr>
            <a:xfrm>
              <a:off x="4600476" y="1366107"/>
              <a:ext cx="2618514" cy="1902030"/>
              <a:chOff x="4673506" y="1308691"/>
              <a:chExt cx="2618514" cy="1902030"/>
            </a:xfrm>
          </p:grpSpPr>
          <p:pic>
            <p:nvPicPr>
              <p:cNvPr id="3" name="Google Shape;190;p31">
                <a:extLst>
                  <a:ext uri="{FF2B5EF4-FFF2-40B4-BE49-F238E27FC236}">
                    <a16:creationId xmlns:a16="http://schemas.microsoft.com/office/drawing/2014/main" id="{8124A231-5B6F-4E8A-BC88-6F54DFF3C0D4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4673506" y="2497733"/>
                <a:ext cx="2618514" cy="712988"/>
              </a:xfrm>
              <a:prstGeom prst="flowChartAlternateProcess">
                <a:avLst/>
              </a:prstGeom>
              <a:noFill/>
              <a:ln>
                <a:solidFill>
                  <a:schemeClr val="bg1"/>
                </a:solidFill>
              </a:ln>
            </p:spPr>
          </p:pic>
          <p:pic>
            <p:nvPicPr>
              <p:cNvPr id="6" name="Google Shape;192;p31">
                <a:extLst>
                  <a:ext uri="{FF2B5EF4-FFF2-40B4-BE49-F238E27FC236}">
                    <a16:creationId xmlns:a16="http://schemas.microsoft.com/office/drawing/2014/main" id="{54B2338A-1FA4-4EBB-9886-26B5ADD03775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128739" y="1308691"/>
                <a:ext cx="1708047" cy="994242"/>
              </a:xfrm>
              <a:prstGeom prst="flowChartAlternateProcess">
                <a:avLst/>
              </a:prstGeom>
              <a:noFill/>
              <a:ln>
                <a:solidFill>
                  <a:schemeClr val="bg1"/>
                </a:solidFill>
              </a:ln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9757596-22A0-4D19-91C1-872EABE271FB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-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133" y="3759168"/>
            <a:ext cx="2220958" cy="29003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CC498C-2642-4E97-A58E-1BF6455CB25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931" y="253800"/>
            <a:ext cx="2391480" cy="300827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AB007C-B956-4268-856A-952B1E00EA61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70000"/>
          </a:blip>
          <a:stretch>
            <a:fillRect/>
          </a:stretch>
        </p:blipFill>
        <p:spPr>
          <a:xfrm rot="265141">
            <a:off x="7994841" y="2754777"/>
            <a:ext cx="3618850" cy="20087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DB1BD0-429A-4CC2-A789-019DA8E629C4}"/>
              </a:ext>
            </a:extLst>
          </p:cNvPr>
          <p:cNvSpPr txBox="1"/>
          <p:nvPr/>
        </p:nvSpPr>
        <p:spPr>
          <a:xfrm>
            <a:off x="9246273" y="26893"/>
            <a:ext cx="2137599" cy="851297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r" rtl="1" eaLnBrk="1" hangingPunct="1">
              <a:buClr>
                <a:srgbClr val="002060"/>
              </a:buClr>
              <a:buSzPts val="1400"/>
            </a:pPr>
            <a:r>
              <a:rPr lang="he-IL" altLang="he-IL" sz="4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ahoma" panose="020B0604030504040204" pitchFamily="34" charset="0"/>
              </a:rPr>
              <a:t>מי אנחנו</a:t>
            </a:r>
          </a:p>
        </p:txBody>
      </p:sp>
    </p:spTree>
    <p:extLst>
      <p:ext uri="{BB962C8B-B14F-4D97-AF65-F5344CB8AC3E}">
        <p14:creationId xmlns:p14="http://schemas.microsoft.com/office/powerpoint/2010/main" val="353911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145BC36-933D-42F1-9818-D6C9783CACDB}"/>
              </a:ext>
            </a:extLst>
          </p:cNvPr>
          <p:cNvGrpSpPr/>
          <p:nvPr/>
        </p:nvGrpSpPr>
        <p:grpSpPr>
          <a:xfrm>
            <a:off x="0" y="905820"/>
            <a:ext cx="12192000" cy="5951913"/>
            <a:chOff x="0" y="905820"/>
            <a:chExt cx="12192000" cy="595191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D7AD32F-FDBE-4BA7-96B1-04687B77A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57" b="3470"/>
            <a:stretch/>
          </p:blipFill>
          <p:spPr>
            <a:xfrm>
              <a:off x="0" y="905820"/>
              <a:ext cx="12192000" cy="595191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6D0252-F4D0-48C0-B8E7-AC132CAAF90F}"/>
                </a:ext>
              </a:extLst>
            </p:cNvPr>
            <p:cNvSpPr txBox="1"/>
            <p:nvPr/>
          </p:nvSpPr>
          <p:spPr>
            <a:xfrm>
              <a:off x="2104007" y="4649225"/>
              <a:ext cx="959596" cy="338554"/>
            </a:xfrm>
            <a:prstGeom prst="rect">
              <a:avLst/>
            </a:prstGeom>
            <a:solidFill>
              <a:srgbClr val="FFFFFA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he-IL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אזור עימות</a:t>
              </a:r>
              <a:endParaRPr lang="he-IL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935F4C-4404-4230-86B5-33DB5091196F}"/>
                </a:ext>
              </a:extLst>
            </p:cNvPr>
            <p:cNvSpPr txBox="1"/>
            <p:nvPr/>
          </p:nvSpPr>
          <p:spPr>
            <a:xfrm>
              <a:off x="2104005" y="4928050"/>
              <a:ext cx="1129750" cy="338554"/>
            </a:xfrm>
            <a:prstGeom prst="rect">
              <a:avLst/>
            </a:prstGeom>
            <a:solidFill>
              <a:srgbClr val="FFFFFA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he-IL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מלחמות סחר</a:t>
              </a:r>
              <a:endParaRPr lang="he-IL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8DD662-DCDB-45FA-A063-17ADCEF60F8D}"/>
                </a:ext>
              </a:extLst>
            </p:cNvPr>
            <p:cNvSpPr txBox="1"/>
            <p:nvPr/>
          </p:nvSpPr>
          <p:spPr>
            <a:xfrm>
              <a:off x="2459110" y="5205205"/>
              <a:ext cx="1062831" cy="338554"/>
            </a:xfrm>
            <a:prstGeom prst="rect">
              <a:avLst/>
            </a:prstGeom>
            <a:solidFill>
              <a:srgbClr val="FFFFFA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he-IL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הגבלות יצוא</a:t>
              </a:r>
              <a:endParaRPr lang="he-IL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1E80CF-DB5D-4B70-9722-163A6BD5EDAB}"/>
                </a:ext>
              </a:extLst>
            </p:cNvPr>
            <p:cNvSpPr txBox="1"/>
            <p:nvPr/>
          </p:nvSpPr>
          <p:spPr>
            <a:xfrm>
              <a:off x="2228290" y="5501786"/>
              <a:ext cx="1411549" cy="276999"/>
            </a:xfrm>
            <a:prstGeom prst="rect">
              <a:avLst/>
            </a:prstGeom>
            <a:solidFill>
              <a:srgbClr val="FFFFFA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he-IL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צווארי בקבוק לוגיסטיים</a:t>
              </a:r>
              <a:endParaRPr lang="he-IL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1" name="Google Shape;190;p31">
            <a:extLst>
              <a:ext uri="{FF2B5EF4-FFF2-40B4-BE49-F238E27FC236}">
                <a16:creationId xmlns:a16="http://schemas.microsoft.com/office/drawing/2014/main" id="{672FAC25-7F10-4EE3-AF1D-184D861958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B09B96D1-3C18-4702-B5B6-5A8F87290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7AC5FD-9884-45E2-B763-874341255DE4}"/>
              </a:ext>
            </a:extLst>
          </p:cNvPr>
          <p:cNvSpPr txBox="1"/>
          <p:nvPr/>
        </p:nvSpPr>
        <p:spPr>
          <a:xfrm>
            <a:off x="1258349" y="571635"/>
            <a:ext cx="10640028" cy="808851"/>
          </a:xfrm>
          <a:prstGeom prst="roundRect">
            <a:avLst>
              <a:gd name="adj" fmla="val 35445"/>
            </a:avLst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האתגר: ניהול מלאים אסטרטגיים בעידן של אי-ודאות גלובלית</a:t>
            </a:r>
          </a:p>
        </p:txBody>
      </p:sp>
    </p:spTree>
    <p:extLst>
      <p:ext uri="{BB962C8B-B14F-4D97-AF65-F5344CB8AC3E}">
        <p14:creationId xmlns:p14="http://schemas.microsoft.com/office/powerpoint/2010/main" val="252391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90;p31">
            <a:extLst>
              <a:ext uri="{FF2B5EF4-FFF2-40B4-BE49-F238E27FC236}">
                <a16:creationId xmlns:a16="http://schemas.microsoft.com/office/drawing/2014/main" id="{672FAC25-7F10-4EE3-AF1D-184D861958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B09B96D1-3C18-4702-B5B6-5A8F87290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Trade Statistics - United Nations Statistics Division">
            <a:extLst>
              <a:ext uri="{FF2B5EF4-FFF2-40B4-BE49-F238E27FC236}">
                <a16:creationId xmlns:a16="http://schemas.microsoft.com/office/drawing/2014/main" id="{EE11C5A0-BA81-4CC5-97AE-A8F9978B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19" y="4508735"/>
            <a:ext cx="2088129" cy="10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Trading Economics logo transparent PNG - StickPNG">
            <a:extLst>
              <a:ext uri="{FF2B5EF4-FFF2-40B4-BE49-F238E27FC236}">
                <a16:creationId xmlns:a16="http://schemas.microsoft.com/office/drawing/2014/main" id="{80C8E81C-57FA-4986-8141-3E85BE95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4812813"/>
            <a:ext cx="1597671" cy="3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7C0D5E-68ED-4885-B329-017039B6C6EB}"/>
              </a:ext>
            </a:extLst>
          </p:cNvPr>
          <p:cNvGrpSpPr/>
          <p:nvPr/>
        </p:nvGrpSpPr>
        <p:grpSpPr>
          <a:xfrm>
            <a:off x="4529903" y="4508735"/>
            <a:ext cx="2088130" cy="906907"/>
            <a:chOff x="2502800" y="4602744"/>
            <a:chExt cx="2088130" cy="906907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0CFE8C58-1201-4AFD-A7AB-6536CBDB3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1935" y="4602744"/>
              <a:ext cx="869861" cy="631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27FDD121-651B-434A-B532-4A2E5400B063}"/>
                </a:ext>
              </a:extLst>
            </p:cNvPr>
            <p:cNvSpPr txBox="1"/>
            <p:nvPr/>
          </p:nvSpPr>
          <p:spPr>
            <a:xfrm>
              <a:off x="2502800" y="5294207"/>
              <a:ext cx="208813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US Energy Information Administration</a:t>
              </a:r>
              <a:endParaRPr lang="he-IL" sz="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570711B-E6CB-4865-828E-DFE38743A8E7}"/>
              </a:ext>
            </a:extLst>
          </p:cNvPr>
          <p:cNvGrpSpPr/>
          <p:nvPr/>
        </p:nvGrpSpPr>
        <p:grpSpPr>
          <a:xfrm>
            <a:off x="4418927" y="5558368"/>
            <a:ext cx="2187220" cy="1127058"/>
            <a:chOff x="2334904" y="1812070"/>
            <a:chExt cx="3203442" cy="1655118"/>
          </a:xfrm>
        </p:grpSpPr>
        <p:pic>
          <p:nvPicPr>
            <p:cNvPr id="14" name="Picture 13" descr="USDA logo">
              <a:extLst>
                <a:ext uri="{FF2B5EF4-FFF2-40B4-BE49-F238E27FC236}">
                  <a16:creationId xmlns:a16="http://schemas.microsoft.com/office/drawing/2014/main" id="{1A20586D-8C25-4AD7-AAFB-275854F07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484" y="1812070"/>
              <a:ext cx="1582282" cy="1582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AA78F9A6-BF45-4EAF-B393-66864E940F7B}"/>
                </a:ext>
              </a:extLst>
            </p:cNvPr>
            <p:cNvSpPr txBox="1"/>
            <p:nvPr/>
          </p:nvSpPr>
          <p:spPr>
            <a:xfrm>
              <a:off x="2334904" y="3150802"/>
              <a:ext cx="3203442" cy="31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United States Department of Agriculture</a:t>
              </a:r>
              <a:endParaRPr lang="he-IL" sz="800" b="1" dirty="0"/>
            </a:p>
          </p:txBody>
        </p:sp>
      </p:grpSp>
      <p:pic>
        <p:nvPicPr>
          <p:cNvPr id="19" name="Picture 4" descr="‪Food and Agriculture Organization of the United Nations (FAO) | PANORAMA‬‏">
            <a:extLst>
              <a:ext uri="{FF2B5EF4-FFF2-40B4-BE49-F238E27FC236}">
                <a16:creationId xmlns:a16="http://schemas.microsoft.com/office/drawing/2014/main" id="{2F75A347-07CC-4DAE-8C4E-6E03C3F3D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41" y="5825923"/>
            <a:ext cx="1967388" cy="7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D&amp;F Man Sugar / Global supplier of sugar and associated products">
            <a:extLst>
              <a:ext uri="{FF2B5EF4-FFF2-40B4-BE49-F238E27FC236}">
                <a16:creationId xmlns:a16="http://schemas.microsoft.com/office/drawing/2014/main" id="{A3144704-689A-4F6B-8836-3BBAA0126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447" y="5829792"/>
            <a:ext cx="755467" cy="7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F41DE-88A7-4A23-86A3-6255CCDBC91C}"/>
              </a:ext>
            </a:extLst>
          </p:cNvPr>
          <p:cNvSpPr txBox="1"/>
          <p:nvPr/>
        </p:nvSpPr>
        <p:spPr>
          <a:xfrm>
            <a:off x="2028612" y="761375"/>
            <a:ext cx="9742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מערכת </a:t>
            </a:r>
            <a:r>
              <a:rPr lang="en-US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SCAR</a:t>
            </a:r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לזיהוי אנומליות בשרשראות אספקה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CDBC50-4EAA-4BCD-AF06-A0325149B3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90" y="175914"/>
            <a:ext cx="1892012" cy="553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" name="תיבת טקסט 3">
            <a:extLst>
              <a:ext uri="{FF2B5EF4-FFF2-40B4-BE49-F238E27FC236}">
                <a16:creationId xmlns:a16="http://schemas.microsoft.com/office/drawing/2014/main" id="{1AEEF0F8-42D7-4909-AC97-CCC9D54E7126}"/>
              </a:ext>
            </a:extLst>
          </p:cNvPr>
          <p:cNvSpPr txBox="1"/>
          <p:nvPr/>
        </p:nvSpPr>
        <p:spPr>
          <a:xfrm>
            <a:off x="739832" y="1748871"/>
            <a:ext cx="11031297" cy="219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462280" lvl="0" indent="-342900" algn="just" rtl="1">
              <a:spcAft>
                <a:spcPts val="1000"/>
              </a:spcAft>
              <a:buSzPts val="1200"/>
              <a:buFont typeface="Wingdings" panose="05000000000000000000" pitchFamily="2" charset="2"/>
              <a:buChar char="v"/>
            </a:pP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פיתוח משותף: רשות חירום לאומית ומשרד החדשנות, המדע והטכנולוגיה (אגף קו האופק).</a:t>
            </a:r>
          </a:p>
          <a:p>
            <a:pPr marL="342900" marR="462280" indent="-342900" algn="just" rtl="1">
              <a:spcAft>
                <a:spcPts val="1000"/>
              </a:spcAft>
              <a:buSzPts val="1200"/>
              <a:buFont typeface="Wingdings" panose="05000000000000000000" pitchFamily="2" charset="2"/>
              <a:buChar char="v"/>
            </a:pP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מטרה: מערכת מבוססת דאטה (נתוני סחר, מחירי שוק, מדדי הובלה, חדשות, דוחות אנליסטים), וכלי </a:t>
            </a:r>
            <a:r>
              <a:rPr lang="en-US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AI</a:t>
            </a: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(לעיבוד נתונים והפקת תובנות) שנועדה לאפשר זיהוי, ניתוח והתראה על שיבושים ותמורות בשרשראות אספקה גלובליות של סחורות חיוניות לישראל.</a:t>
            </a:r>
          </a:p>
          <a:p>
            <a:pPr marL="342900" marR="462280" lvl="0" indent="-342900" algn="just" rtl="1">
              <a:spcAft>
                <a:spcPts val="1000"/>
              </a:spcAft>
              <a:buSzPts val="1200"/>
              <a:buFont typeface="Wingdings" panose="05000000000000000000" pitchFamily="2" charset="2"/>
              <a:buChar char="v"/>
            </a:pP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מערכת עזר למומחים: כלי תומך החלטה עבור משרדי הממשלה הרלוונטיים</a:t>
            </a:r>
          </a:p>
        </p:txBody>
      </p:sp>
    </p:spTree>
    <p:extLst>
      <p:ext uri="{BB962C8B-B14F-4D97-AF65-F5344CB8AC3E}">
        <p14:creationId xmlns:p14="http://schemas.microsoft.com/office/powerpoint/2010/main" val="152691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90;p31">
            <a:extLst>
              <a:ext uri="{FF2B5EF4-FFF2-40B4-BE49-F238E27FC236}">
                <a16:creationId xmlns:a16="http://schemas.microsoft.com/office/drawing/2014/main" id="{672FAC25-7F10-4EE3-AF1D-184D861958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B09B96D1-3C18-4702-B5B6-5A8F87290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תיבת טקסט 3">
            <a:extLst>
              <a:ext uri="{FF2B5EF4-FFF2-40B4-BE49-F238E27FC236}">
                <a16:creationId xmlns:a16="http://schemas.microsoft.com/office/drawing/2014/main" id="{1F77525E-563B-438E-9EAE-0EF7C44061DD}"/>
              </a:ext>
            </a:extLst>
          </p:cNvPr>
          <p:cNvSpPr txBox="1"/>
          <p:nvPr/>
        </p:nvSpPr>
        <p:spPr>
          <a:xfrm>
            <a:off x="350021" y="1421622"/>
            <a:ext cx="11405369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462280" lvl="0" indent="-342900" algn="r" rtl="1">
              <a:spcAft>
                <a:spcPts val="1000"/>
              </a:spcAft>
              <a:buSzPts val="1200"/>
              <a:buFont typeface="Wingdings" panose="05000000000000000000" pitchFamily="2" charset="2"/>
              <a:buChar char="v"/>
            </a:pPr>
            <a:r>
              <a:rPr lang="he-IL" sz="2400" b="1" u="sng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ניטור רב-ממדי</a:t>
            </a: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מעקב אחר סחורות לפי מחיר, הובלה, היצע/ביקוש, ייצוא/ייבוא, ואירועים חדשותיים.</a:t>
            </a:r>
          </a:p>
          <a:p>
            <a:pPr marL="342900" marR="462280" lvl="0" indent="-342900" algn="r" rtl="1">
              <a:spcAft>
                <a:spcPts val="1000"/>
              </a:spcAft>
              <a:buSzPts val="1200"/>
              <a:buFont typeface="Wingdings" panose="05000000000000000000" pitchFamily="2" charset="2"/>
              <a:buChar char="v"/>
            </a:pPr>
            <a:r>
              <a:rPr lang="he-IL" sz="2400" b="1" u="sng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זיהוי אנומליות</a:t>
            </a: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הצפת חריגות וסיכונים באמצעות מדדי</a:t>
            </a:r>
            <a:r>
              <a:rPr lang="en-US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KPI </a:t>
            </a: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ייעודיים והשוואות היסטוריות. </a:t>
            </a:r>
          </a:p>
          <a:p>
            <a:pPr marL="342900" marR="462280" lvl="0" indent="-342900" algn="r" rtl="1">
              <a:spcAft>
                <a:spcPts val="1000"/>
              </a:spcAft>
              <a:buSzPts val="1200"/>
              <a:buFont typeface="Wingdings" panose="05000000000000000000" pitchFamily="2" charset="2"/>
              <a:buChar char="v"/>
            </a:pPr>
            <a:r>
              <a:rPr lang="he-IL" sz="2400" b="1" u="sng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ניתוח והקשר</a:t>
            </a: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הבנת מגמות, זיהוי גורמים משפיעים והערכת השלכות אפשריות. </a:t>
            </a:r>
          </a:p>
          <a:p>
            <a:pPr marL="342900" marR="462280" lvl="0" indent="-342900" algn="r" rtl="1">
              <a:spcAft>
                <a:spcPts val="1000"/>
              </a:spcAft>
              <a:buSzPts val="1200"/>
              <a:buFont typeface="Wingdings" panose="05000000000000000000" pitchFamily="2" charset="2"/>
              <a:buChar char="v"/>
            </a:pPr>
            <a:r>
              <a:rPr lang="he-IL" sz="2400" b="1" u="sng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תחזיות</a:t>
            </a: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הנגשת תחזיות מומחים לסיכונים והזדמנויות לטווח הקצר והבינוני. </a:t>
            </a:r>
          </a:p>
          <a:p>
            <a:pPr marL="342900" marR="462280" lvl="0" indent="-342900" algn="r" rtl="1">
              <a:spcAft>
                <a:spcPts val="1000"/>
              </a:spcAft>
              <a:buSzPts val="1200"/>
              <a:buFont typeface="Wingdings" panose="05000000000000000000" pitchFamily="2" charset="2"/>
              <a:buChar char="v"/>
            </a:pPr>
            <a:r>
              <a:rPr lang="he-IL" sz="2400" b="1" u="sng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התראות</a:t>
            </a: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שליחת התראות יזומות על שינויים משמעותיים או חציית ספים.</a:t>
            </a:r>
          </a:p>
          <a:p>
            <a:pPr marL="342900" marR="462280" indent="-342900" algn="r" rtl="1">
              <a:spcAft>
                <a:spcPts val="1000"/>
              </a:spcAft>
              <a:buSzPts val="1200"/>
              <a:buFont typeface="Wingdings" panose="05000000000000000000" pitchFamily="2" charset="2"/>
              <a:buChar char="v"/>
            </a:pPr>
            <a:r>
              <a:rPr lang="he-IL" sz="2400" b="1" u="sng" dirty="0">
                <a:solidFill>
                  <a:srgbClr val="00206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אנליזה</a:t>
            </a:r>
            <a:r>
              <a:rPr lang="he-IL" sz="2400" b="1" dirty="0">
                <a:solidFill>
                  <a:srgbClr val="002060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יכולת חקירה וניתוח של תמונת מצב ותמורות צפויות.</a:t>
            </a:r>
            <a:endParaRPr lang="he-IL" sz="2400" b="1" u="sng" dirty="0">
              <a:solidFill>
                <a:srgbClr val="00206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462280" lvl="0" indent="-342900" algn="r" rtl="1">
              <a:spcAft>
                <a:spcPts val="1000"/>
              </a:spcAft>
              <a:buSzPts val="1200"/>
              <a:buFont typeface="Wingdings" panose="05000000000000000000" pitchFamily="2" charset="2"/>
              <a:buChar char="v"/>
            </a:pPr>
            <a:r>
              <a:rPr lang="he-IL" sz="2400" b="1" u="sng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ממשק ויזואלי</a:t>
            </a: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דשבורד אינטראקטיבי, גרפים ומפות להצגה ברורה של המידע.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F41DE-88A7-4A23-86A3-6255CCDBC91C}"/>
              </a:ext>
            </a:extLst>
          </p:cNvPr>
          <p:cNvSpPr txBox="1"/>
          <p:nvPr/>
        </p:nvSpPr>
        <p:spPr>
          <a:xfrm>
            <a:off x="1900843" y="731643"/>
            <a:ext cx="9742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יכולות מרכזיות - מבט-על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A1E0F9-FE56-4A95-9764-74F0DFD49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90" y="175914"/>
            <a:ext cx="1892012" cy="553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0063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390F5-9088-20FA-AC1C-C38C6568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1147CF7-4835-843C-3A40-BAAF90C11545}"/>
              </a:ext>
            </a:extLst>
          </p:cNvPr>
          <p:cNvSpPr txBox="1">
            <a:spLocks/>
          </p:cNvSpPr>
          <p:nvPr/>
        </p:nvSpPr>
        <p:spPr>
          <a:xfrm>
            <a:off x="6863256" y="1062635"/>
            <a:ext cx="5207876" cy="881063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he-IL" sz="3600" b="1" kern="1200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"/>
              </a:rPr>
              <a:t>הפרויקט נבנה ע"ב תשתית ענן "נימבוס"</a:t>
            </a:r>
            <a:br>
              <a:rPr lang="he-IL" sz="3600" b="1" kern="1200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"/>
              </a:rPr>
            </a:br>
            <a:r>
              <a:rPr lang="he-IL" sz="400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Rectangle 117">
            <a:extLst>
              <a:ext uri="{FF2B5EF4-FFF2-40B4-BE49-F238E27FC236}">
                <a16:creationId xmlns:a16="http://schemas.microsoft.com/office/drawing/2014/main" id="{8BEF1550-68DF-02BD-5E56-3FB98E35559F}"/>
              </a:ext>
            </a:extLst>
          </p:cNvPr>
          <p:cNvSpPr/>
          <p:nvPr/>
        </p:nvSpPr>
        <p:spPr>
          <a:xfrm>
            <a:off x="4845271" y="1411865"/>
            <a:ext cx="7167347" cy="5442062"/>
          </a:xfrm>
          <a:prstGeom prst="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000" kern="0" dirty="0">
              <a:solidFill>
                <a:srgbClr val="595959"/>
              </a:solidFill>
              <a:latin typeface="Calibri" panose="020F0502020204030204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קריאה ואיסוף ממקורות המידע על פי תזמון אוטומטי. 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he-IL" sz="1600" b="1" dirty="0">
              <a:solidFill>
                <a:srgbClr val="00206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עיבוד, סיווג וסיכום המידע באמצעות מודל </a:t>
            </a:r>
            <a:r>
              <a:rPr lang="en-US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AI</a:t>
            </a: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he-IL" sz="1600" b="1" dirty="0">
              <a:solidFill>
                <a:srgbClr val="00206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אחסון המידע המעובד במאגר נתונים המאפשר תחקור.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he-IL" sz="1600" b="1" dirty="0">
              <a:solidFill>
                <a:srgbClr val="00206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מערכת ניטור ובקרה על תשתית הנתונים. 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he-IL" sz="1600" b="1" dirty="0">
              <a:solidFill>
                <a:srgbClr val="00206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הצגת הנתונים </a:t>
            </a:r>
            <a:r>
              <a:rPr lang="he-IL" sz="2400" b="1" dirty="0" err="1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בדשבורד</a:t>
            </a:r>
            <a:r>
              <a:rPr lang="he-IL" sz="24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בזמן אמת, ייצוא דוחות והגדרת התראות.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619C1B-3DE2-499B-8394-69C96DC50129}"/>
              </a:ext>
            </a:extLst>
          </p:cNvPr>
          <p:cNvGrpSpPr/>
          <p:nvPr/>
        </p:nvGrpSpPr>
        <p:grpSpPr>
          <a:xfrm>
            <a:off x="427819" y="1249779"/>
            <a:ext cx="3938692" cy="5442063"/>
            <a:chOff x="443525" y="707968"/>
            <a:chExt cx="3938692" cy="5442063"/>
          </a:xfrm>
        </p:grpSpPr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B01A9CEA-FCFE-E71F-CC7D-2E428ED79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525" y="707968"/>
              <a:ext cx="3938692" cy="5442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A Deep Dive into Amazon QuickSight | by Usama Malik | AWS in Plain English">
              <a:extLst>
                <a:ext uri="{FF2B5EF4-FFF2-40B4-BE49-F238E27FC236}">
                  <a16:creationId xmlns:a16="http://schemas.microsoft.com/office/drawing/2014/main" id="{E1367391-550B-49FC-B9B2-B2CFCF108A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2" t="25824" r="57202" b="22915"/>
            <a:stretch/>
          </p:blipFill>
          <p:spPr bwMode="auto">
            <a:xfrm>
              <a:off x="3318892" y="5603620"/>
              <a:ext cx="514876" cy="51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oogle Shape;190;p31">
            <a:extLst>
              <a:ext uri="{FF2B5EF4-FFF2-40B4-BE49-F238E27FC236}">
                <a16:creationId xmlns:a16="http://schemas.microsoft.com/office/drawing/2014/main" id="{2ACD7C2E-676A-424D-B9BE-9A64CB040ED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F91BF8CF-3B7C-4FB8-A810-A2BDA8FF981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FCB43-0E0A-4783-942B-8F9FA9E33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90" y="175914"/>
            <a:ext cx="1892012" cy="553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3301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90;p31">
            <a:extLst>
              <a:ext uri="{FF2B5EF4-FFF2-40B4-BE49-F238E27FC236}">
                <a16:creationId xmlns:a16="http://schemas.microsoft.com/office/drawing/2014/main" id="{672FAC25-7F10-4EE3-AF1D-184D861958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B09B96D1-3C18-4702-B5B6-5A8F87290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F41DE-88A7-4A23-86A3-6255CCDBC91C}"/>
              </a:ext>
            </a:extLst>
          </p:cNvPr>
          <p:cNvSpPr txBox="1"/>
          <p:nvPr/>
        </p:nvSpPr>
        <p:spPr>
          <a:xfrm>
            <a:off x="7373846" y="552698"/>
            <a:ext cx="4277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מסך מדדים מרכזיים לזיהוי אנומליות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99668A-467B-46A7-9B11-DCF57AC3B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630" y="2786383"/>
            <a:ext cx="1546994" cy="39779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9845F6-6546-4FEB-AFB7-FEF3B4B40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02" y="1287081"/>
            <a:ext cx="6940062" cy="540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1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90;p31">
            <a:extLst>
              <a:ext uri="{FF2B5EF4-FFF2-40B4-BE49-F238E27FC236}">
                <a16:creationId xmlns:a16="http://schemas.microsoft.com/office/drawing/2014/main" id="{672FAC25-7F10-4EE3-AF1D-184D861958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B09B96D1-3C18-4702-B5B6-5A8F87290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F41DE-88A7-4A23-86A3-6255CCDBC91C}"/>
              </a:ext>
            </a:extLst>
          </p:cNvPr>
          <p:cNvSpPr txBox="1"/>
          <p:nvPr/>
        </p:nvSpPr>
        <p:spPr>
          <a:xfrm>
            <a:off x="7021204" y="507199"/>
            <a:ext cx="4663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מסך חדשות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994D1-F54C-4B76-BD0E-848E189F3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92" y="723101"/>
            <a:ext cx="8192210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2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90;p31">
            <a:extLst>
              <a:ext uri="{FF2B5EF4-FFF2-40B4-BE49-F238E27FC236}">
                <a16:creationId xmlns:a16="http://schemas.microsoft.com/office/drawing/2014/main" id="{672FAC25-7F10-4EE3-AF1D-184D861958F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" y="166158"/>
            <a:ext cx="1519009" cy="40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oogle Shape;192;p31">
            <a:extLst>
              <a:ext uri="{FF2B5EF4-FFF2-40B4-BE49-F238E27FC236}">
                <a16:creationId xmlns:a16="http://schemas.microsoft.com/office/drawing/2014/main" id="{B09B96D1-3C18-4702-B5B6-5A8F87290B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747" y="267"/>
            <a:ext cx="1190836" cy="5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1F41DE-88A7-4A23-86A3-6255CCDBC91C}"/>
              </a:ext>
            </a:extLst>
          </p:cNvPr>
          <p:cNvSpPr txBox="1"/>
          <p:nvPr/>
        </p:nvSpPr>
        <p:spPr>
          <a:xfrm>
            <a:off x="5220070" y="571635"/>
            <a:ext cx="6423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3600" b="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מסך מחירי סחורות (חוזים עתידיים)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4723F-962B-4900-940C-233EFBE4A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529" y="1148633"/>
            <a:ext cx="8062659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7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5863</TotalTime>
  <Words>373</Words>
  <Application>Microsoft Office PowerPoint</Application>
  <PresentationFormat>Widescreen</PresentationFormat>
  <Paragraphs>50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שרשראות אספקה</dc:title>
  <dc:creator>Tomer Alma</dc:creator>
  <cp:lastModifiedBy>Tomer Alma</cp:lastModifiedBy>
  <cp:revision>62</cp:revision>
  <dcterms:created xsi:type="dcterms:W3CDTF">2024-11-04T14:01:33Z</dcterms:created>
  <dcterms:modified xsi:type="dcterms:W3CDTF">2025-12-10T14:26:35Z</dcterms:modified>
</cp:coreProperties>
</file>